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177D858-B374-2682-0C60-05962EFE5A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4CC1B78-07BA-8C0E-9BC3-A38C1A4588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1D3D9C9-6F08-4654-8CC6-8B7E0928BE25}" type="datetimeFigureOut">
              <a:rPr lang="en-GB" altLang="en-US"/>
              <a:pPr/>
              <a:t>24/03/2023</a:t>
            </a:fld>
            <a:endParaRPr lang="en-GB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3E85CBB5-320A-0A7F-2944-32265AF31D2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2312C38C-9FBA-606E-F9B0-4B6B4EFF690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CFE6979F-A4B3-9D76-E316-69F01390C15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541F2733-AB23-C710-B561-B1C0FEE0B2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BCC2C1C-4E7C-40A6-BE32-1E99628AC5E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78FC7CC-42AC-D063-3E3D-2617F53C88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333B68D-DEA1-FBBC-567F-18749E1A2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B7C6A75-36E1-C250-4A07-D81E9DB350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D714407-3A06-1FE2-2E2C-4FF3034A0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F84E385-F92D-70E4-6CE6-0C4D1C05638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21ACC46-AC7D-3415-BD64-6C590FDB2D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A26E542-92BE-039B-3720-B0A9D6EF78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069D3F6-1302-759C-7F17-9DAEB03A4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D8B4E16-8019-661E-0FFE-6133F40771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B1DC220-A070-694F-B533-EF9BE7902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D5B8ED8A-BCDA-1C7B-CC63-29FB7D544A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9F1BA01-5DA7-28AC-B016-2BD245CA8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80F1A05-B99C-90A9-D169-6BFF25CE5F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5E5FA93-383B-39FD-0EDF-7AF65AD60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72925E9-7C63-4D9B-1315-16B612AF38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5B5DB1C-E2D0-2EAE-04EE-2E58F3D91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A12CF6E-4FDC-A846-B97F-4016830874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0CBFEE0-3A23-53CF-4C5E-EDA299EC2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83885CB2-60FC-9B52-02B2-3B935D683A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9E1D387-2C7F-4114-502E-F9F622ACA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D125EDA3-3ABC-AE8F-8EEE-D07D345828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3C280385-DA21-B5FD-1821-749DED19C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06162AD-8079-EFA0-2239-1EADB014BC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9F8E49A-B486-A585-D87D-2BE11FE1B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1225FA31-80E4-CC09-694F-7242C34EF7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A9423D1B-CD7D-0AD1-BFAA-DB7BE568FD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82451B0F-3A99-62C1-5C54-973F01CDDE8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30999B7-BC0B-436C-9F79-36D4CE515A7A}" type="slidenum">
              <a:rPr lang="en-GB" altLang="en-US" sz="1200">
                <a:latin typeface="Calibri" panose="020F0502020204030204" pitchFamily="34" charset="0"/>
              </a:rPr>
              <a:pPr algn="r" eaLnBrk="1" hangingPunct="1"/>
              <a:t>20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0B59772-1FB9-1C25-2D0D-141BB4C17B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6A64573-0321-182C-94D7-1C3F855454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4B66C11-4B5A-058E-D897-C2DB988AED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A8F2ECB-CCC8-1D22-E732-4F071AD0C9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9A850A0-9452-E66F-0191-4F0E94EE67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8880BB0-DFCE-5FCB-B05F-412661E56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98CAF82-6999-6F6D-52AF-A83A78576D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0465BC8-E305-EB88-2B92-AE3EB0424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654C794-25FA-9070-BFB9-A6E1A40661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C975A8F-10D3-040F-831E-BAB1E78971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C2FFCDE-3351-C345-D7F0-08FD625A06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988B9EB-2352-06B2-FFEA-C4246E614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7176FB3-D3CF-AD37-A113-4BC5852D20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82A886C-CE4F-8E92-C94D-5504C1AFC2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75F9EA-40D2-A2DA-7DAB-00B18C09AC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FABEE4-A1E0-678C-FE5F-3A7F7FD74D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448057-06F3-21B8-FF4F-94DCED25E1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58715-269F-4E4C-AB88-5581187D36A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1203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BD2F26-AF04-EC0A-476F-73A02742C0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08A2A3-3A73-5A0D-1B67-3E3B40F778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0E767B-CC79-5FFC-6EA4-3CFA0A3A33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304B1-4F4C-4993-8D62-50C62369174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9889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7ED011-A24B-9B9B-AD19-89C26F430E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C0403C-68C4-3A7F-5B27-47A1A1452B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1E40A7-9D87-661E-2E00-8EDA2E5BAF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49B6D-1692-4441-9D62-A8E1C87CFF6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5634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447BDD-33BF-A13B-0B02-6916A89F33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A272E4-0F00-8C5D-FFEE-AC7A672876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08BCF0-8E02-48B2-FEE4-198804470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9C7D17-8963-4572-BE8A-B6080E577E6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1567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68BE8A-2D79-28C0-1A28-349F9CD845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7B664A-A55D-5E6D-0348-D584045371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A74EC6-33C9-FBE8-976D-70ABF664A4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5267B-5044-461F-92A4-60109FFBAA5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6877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D98B8D-94ED-2ACD-8902-D71B58EB73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C68B0D-B9E6-699C-E969-9AF332CCB5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F723B8-E745-A3E2-8C86-F0536E7080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2AAA8A-C70A-42F9-816E-D1F7493F088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294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D6748B9-E3FD-01BB-C337-2AB11C07B8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0BF2F91-7575-630E-6216-21F85EA351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F76AC24-C00B-00FC-A186-70838C042E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39403-F177-4D36-AC42-85316B35B92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7156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23527AC-0C2F-8576-20C4-7205F79802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69BFE4-8F8C-625E-8D8A-9775C346FD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7B544A-C2BE-B237-4C7F-8C4F0991E5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F1888E-AD0D-446F-A4FB-0C1E103C171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0032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61BB14-BA64-AD9F-CEFE-2E50FE135D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CB0498A-B45C-D288-6D78-260DCE1022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625935A-9829-B741-B59D-1F8BF5DD92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3A335-0DBA-43D6-BA77-E6C2E15005C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4977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E5B364-13CF-46F2-4042-1BEB3C7B25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3DA074-02C6-BEC6-2502-AC8C0108A7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C37457-E46D-3C68-81BE-8ED723B7C2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60754-BA38-4A86-A84C-370FF3C7913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22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1C204-C923-4C4E-A30E-2C06B306EF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99E2E1-15BE-4040-D262-2F26CEC0C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358CA7-277A-913D-D76F-B5A6948F1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556AE-366E-4FB9-AF48-0DC6E7F3BD1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243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94380B4-57A0-A287-943D-B80554FFA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3F741AC-8781-2AF7-A972-06EBE8C81D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24C1313-3A27-40DB-9A62-0C5C1D76A4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FE56B4-1151-436A-3B42-885A7E89EA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6456B03-3177-949D-2845-661CFB23C6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EBCAA8-8A26-4726-9152-AEBA099DEAEE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http://becauseican.co.za/wp-content/uploads/2008/04/ruler_0_10.jp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1CFAD88-4BAE-9201-BF39-EFEA96E09D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Length and Area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E940293-1234-A468-22A4-24F5C69EB2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Year 7 Maths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057447B-6C16-B71A-430C-3B017CA883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4000" b="1"/>
              <a:t>Area of squares, rectangles and triangles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38E2112-28F1-0654-EE01-40250E8EA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/>
            <a:r>
              <a:rPr lang="en-AU" altLang="en-US" sz="2800" b="1"/>
              <a:t>Area of square </a:t>
            </a:r>
            <a:r>
              <a:rPr lang="en-AU" altLang="en-US" sz="2800"/>
              <a:t>= </a:t>
            </a:r>
            <a:r>
              <a:rPr lang="en-AU" altLang="en-US" sz="2800" b="1"/>
              <a:t>side </a:t>
            </a:r>
            <a:r>
              <a:rPr lang="en-AU" altLang="en-US" sz="2800"/>
              <a:t>× </a:t>
            </a:r>
            <a:r>
              <a:rPr lang="en-AU" altLang="en-US" sz="2800" b="1"/>
              <a:t>side</a:t>
            </a:r>
          </a:p>
          <a:p>
            <a:pPr eaLnBrk="1" hangingPunct="1"/>
            <a:r>
              <a:rPr lang="en-AU" altLang="en-US" sz="2800"/>
              <a:t>= </a:t>
            </a:r>
            <a:r>
              <a:rPr lang="en-AU" altLang="en-US" sz="2800" b="1" i="1"/>
              <a:t>s </a:t>
            </a:r>
            <a:r>
              <a:rPr lang="en-AU" altLang="en-US" sz="2800"/>
              <a:t>× </a:t>
            </a:r>
            <a:r>
              <a:rPr lang="en-AU" altLang="en-US" sz="2800" b="1" i="1"/>
              <a:t>s</a:t>
            </a:r>
          </a:p>
          <a:p>
            <a:pPr eaLnBrk="1" hangingPunct="1"/>
            <a:r>
              <a:rPr lang="en-AU" altLang="en-US" sz="2800"/>
              <a:t>= </a:t>
            </a:r>
            <a:r>
              <a:rPr lang="en-AU" altLang="en-US" sz="2800" b="1" i="1"/>
              <a:t>s</a:t>
            </a:r>
            <a:r>
              <a:rPr lang="en-AU" altLang="en-US" sz="2800" b="1"/>
              <a:t>2</a:t>
            </a:r>
          </a:p>
          <a:p>
            <a:pPr eaLnBrk="1" hangingPunct="1"/>
            <a:endParaRPr lang="en-AU" altLang="en-US" sz="2800" b="1"/>
          </a:p>
          <a:p>
            <a:pPr eaLnBrk="1" hangingPunct="1"/>
            <a:r>
              <a:rPr lang="en-AU" altLang="en-US" sz="2800" b="1"/>
              <a:t>Area of rectangle </a:t>
            </a:r>
            <a:r>
              <a:rPr lang="en-AU" altLang="en-US" sz="2800"/>
              <a:t>= </a:t>
            </a:r>
            <a:r>
              <a:rPr lang="en-AU" altLang="en-US" sz="2800" b="1"/>
              <a:t>length </a:t>
            </a:r>
            <a:r>
              <a:rPr lang="en-AU" altLang="en-US" sz="2800"/>
              <a:t>× </a:t>
            </a:r>
            <a:r>
              <a:rPr lang="en-AU" altLang="en-US" sz="2800" b="1"/>
              <a:t>breadth</a:t>
            </a:r>
          </a:p>
          <a:p>
            <a:pPr eaLnBrk="1" hangingPunct="1"/>
            <a:r>
              <a:rPr lang="en-AU" altLang="en-US" sz="2800"/>
              <a:t>= </a:t>
            </a:r>
            <a:r>
              <a:rPr lang="en-AU" altLang="en-US" sz="2800" b="1" i="1"/>
              <a:t>l </a:t>
            </a:r>
            <a:r>
              <a:rPr lang="en-AU" altLang="en-US" sz="2800"/>
              <a:t>× </a:t>
            </a:r>
            <a:r>
              <a:rPr lang="en-AU" altLang="en-US" sz="2800" b="1" i="1"/>
              <a:t>b</a:t>
            </a:r>
          </a:p>
          <a:p>
            <a:pPr eaLnBrk="1" hangingPunct="1"/>
            <a:endParaRPr lang="en-AU" altLang="en-US" sz="2800" b="1" i="1"/>
          </a:p>
          <a:p>
            <a:pPr eaLnBrk="1" hangingPunct="1"/>
            <a:r>
              <a:rPr lang="en-AU" altLang="en-US" sz="2800" b="1"/>
              <a:t>Area of triangle </a:t>
            </a:r>
            <a:r>
              <a:rPr lang="en-AU" altLang="en-US" sz="2800"/>
              <a:t>= ½ × </a:t>
            </a:r>
            <a:r>
              <a:rPr lang="en-AU" altLang="en-US" sz="2800" b="1"/>
              <a:t>base </a:t>
            </a:r>
            <a:r>
              <a:rPr lang="en-AU" altLang="en-US" sz="2800"/>
              <a:t>× </a:t>
            </a:r>
            <a:r>
              <a:rPr lang="en-AU" altLang="en-US" sz="2800" b="1"/>
              <a:t>height</a:t>
            </a:r>
          </a:p>
          <a:p>
            <a:pPr eaLnBrk="1" hangingPunct="1"/>
            <a:r>
              <a:rPr lang="en-AU" altLang="en-US" sz="2800"/>
              <a:t>= ½ × </a:t>
            </a:r>
            <a:r>
              <a:rPr lang="en-AU" altLang="en-US" sz="2800" b="1" i="1"/>
              <a:t>b </a:t>
            </a:r>
            <a:r>
              <a:rPr lang="en-AU" altLang="en-US" sz="2800"/>
              <a:t>× </a:t>
            </a:r>
            <a:r>
              <a:rPr lang="en-AU" altLang="en-US" sz="2800" b="1" i="1"/>
              <a:t>h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3CB00850-8935-EED4-4309-54049A87C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1916113"/>
            <a:ext cx="1727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>
            <a:extLst>
              <a:ext uri="{FF2B5EF4-FFF2-40B4-BE49-F238E27FC236}">
                <a16:creationId xmlns:a16="http://schemas.microsoft.com/office/drawing/2014/main" id="{5ECC3C6F-2423-A790-26F7-97CECA766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933825"/>
            <a:ext cx="22320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>
            <a:extLst>
              <a:ext uri="{FF2B5EF4-FFF2-40B4-BE49-F238E27FC236}">
                <a16:creationId xmlns:a16="http://schemas.microsoft.com/office/drawing/2014/main" id="{15217B69-DB20-D87B-E2B8-9656B4ECA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72113"/>
            <a:ext cx="280828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7ECD907-BC55-E3F6-1918-BF4EDDCFBB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Examples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B304136-9834-FD27-F785-457CBC8B90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sz="2400" b="1"/>
              <a:t>1 </a:t>
            </a:r>
            <a:r>
              <a:rPr lang="en-AU" altLang="en-US" sz="2400"/>
              <a:t>What is the area of this square?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 b="1"/>
              <a:t>Solution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/>
              <a:t>Area = </a:t>
            </a:r>
            <a:r>
              <a:rPr lang="en-AU" altLang="en-US" sz="2400" i="1"/>
              <a:t>s </a:t>
            </a:r>
            <a:r>
              <a:rPr lang="en-AU" altLang="en-US" sz="2400"/>
              <a:t>× </a:t>
            </a:r>
            <a:r>
              <a:rPr lang="en-AU" altLang="en-US" sz="2400" i="1"/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/>
              <a:t>= 3.2 × 3.2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/>
              <a:t>= 1024 cm2</a:t>
            </a:r>
          </a:p>
          <a:p>
            <a:pPr eaLnBrk="1" hangingPunct="1">
              <a:lnSpc>
                <a:spcPct val="90000"/>
              </a:lnSpc>
            </a:pPr>
            <a:endParaRPr lang="en-AU" altLang="en-US" sz="2400" b="1"/>
          </a:p>
          <a:p>
            <a:pPr eaLnBrk="1" hangingPunct="1">
              <a:lnSpc>
                <a:spcPct val="90000"/>
              </a:lnSpc>
            </a:pPr>
            <a:r>
              <a:rPr lang="en-AU" altLang="en-US" sz="2400" b="1"/>
              <a:t>2 </a:t>
            </a:r>
            <a:r>
              <a:rPr lang="en-AU" altLang="en-US" sz="2400"/>
              <a:t>What is the area of this rectangle?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 b="1"/>
              <a:t>Solution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/>
              <a:t>Area = </a:t>
            </a:r>
            <a:r>
              <a:rPr lang="en-AU" altLang="en-US" sz="2400" i="1"/>
              <a:t>l </a:t>
            </a:r>
            <a:r>
              <a:rPr lang="en-AU" altLang="en-US" sz="2400"/>
              <a:t>× </a:t>
            </a:r>
            <a:r>
              <a:rPr lang="en-AU" altLang="en-US" sz="2400" i="1"/>
              <a:t>b </a:t>
            </a:r>
            <a:r>
              <a:rPr lang="en-AU" altLang="en-US" sz="2400"/>
              <a:t>6 cm = 60 mm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/>
              <a:t>= 60 × 5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/>
              <a:t>= 300 mm2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8755401D-618D-224E-A235-43E5F8B09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989138"/>
            <a:ext cx="2087563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>
            <a:extLst>
              <a:ext uri="{FF2B5EF4-FFF2-40B4-BE49-F238E27FC236}">
                <a16:creationId xmlns:a16="http://schemas.microsoft.com/office/drawing/2014/main" id="{4316336A-B161-6C8C-6592-E72476276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038" y="4508500"/>
            <a:ext cx="23177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853FDBD-B005-9801-1EF5-F9765C6F6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Area of a Triangle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838C46A-19AE-35B9-2137-902FEA34ED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altLang="en-US" sz="2400" b="1"/>
              <a:t>1 </a:t>
            </a:r>
            <a:r>
              <a:rPr lang="en-AU" altLang="en-US" sz="2400"/>
              <a:t>Find the area of this triangle.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 b="1"/>
              <a:t>Solution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Area of triangle = ½ × </a:t>
            </a:r>
            <a:r>
              <a:rPr lang="en-AU" altLang="en-US" sz="2400" i="1"/>
              <a:t>b </a:t>
            </a:r>
            <a:r>
              <a:rPr lang="en-AU" altLang="en-US" sz="2400"/>
              <a:t>× </a:t>
            </a:r>
            <a:r>
              <a:rPr lang="en-AU" altLang="en-US" sz="2400" i="1"/>
              <a:t>h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= ½ × 8 × 6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= 24 m</a:t>
            </a:r>
            <a:r>
              <a:rPr lang="en-AU" altLang="en-US" sz="2400" baseline="30000"/>
              <a:t>2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 i="1"/>
              <a:t>Note: </a:t>
            </a:r>
            <a:r>
              <a:rPr lang="en-AU" altLang="en-US" sz="2400"/>
              <a:t>The length of 7 m was not required to find this triangle’s area.</a:t>
            </a:r>
          </a:p>
          <a:p>
            <a:pPr eaLnBrk="1" hangingPunct="1">
              <a:lnSpc>
                <a:spcPct val="80000"/>
              </a:lnSpc>
            </a:pPr>
            <a:endParaRPr lang="en-AU" altLang="en-US" sz="2400"/>
          </a:p>
          <a:p>
            <a:pPr eaLnBrk="1" hangingPunct="1">
              <a:lnSpc>
                <a:spcPct val="80000"/>
              </a:lnSpc>
            </a:pPr>
            <a:r>
              <a:rPr lang="en-AU" altLang="en-US" sz="2400" b="1"/>
              <a:t>2 </a:t>
            </a:r>
            <a:r>
              <a:rPr lang="en-AU" altLang="en-US" sz="2400"/>
              <a:t>Find the area of this triangle.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 b="1"/>
              <a:t>Solution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Area of triangle = ½ × </a:t>
            </a:r>
            <a:r>
              <a:rPr lang="en-AU" altLang="en-US" sz="2400" i="1"/>
              <a:t>b </a:t>
            </a:r>
            <a:r>
              <a:rPr lang="en-AU" altLang="en-US" sz="2400"/>
              <a:t>× </a:t>
            </a:r>
            <a:r>
              <a:rPr lang="en-AU" altLang="en-US" sz="2400" i="1"/>
              <a:t>h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= ½ × 4.2 × 3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400"/>
              <a:t>= 6.3 cm</a:t>
            </a:r>
            <a:r>
              <a:rPr lang="en-AU" altLang="en-US" sz="2400" baseline="30000"/>
              <a:t>2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01C47EC7-494D-8521-7CD6-014220DDF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38" y="1546225"/>
            <a:ext cx="2174875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>
            <a:extLst>
              <a:ext uri="{FF2B5EF4-FFF2-40B4-BE49-F238E27FC236}">
                <a16:creationId xmlns:a16="http://schemas.microsoft.com/office/drawing/2014/main" id="{CA0A692A-374E-DCF6-1CAD-4FEF59220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581525"/>
            <a:ext cx="22320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4BBAACFF-B000-C49B-3C6D-8C48B5191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CE1A8EC-FFBC-6D16-C8E7-996F6FC11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71C476B-456C-52FD-3A45-0E2BE79CA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en-US" altLang="en-US" b="1"/>
              <a:t>Areas of composite shapes</a:t>
            </a:r>
            <a:endParaRPr lang="en-US" altLang="en-US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B62E3EF-8135-B891-07AD-6E7DAF6B3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/>
            <a:r>
              <a:rPr lang="en-US" altLang="en-US"/>
              <a:t>Find the area of this shape.</a:t>
            </a:r>
          </a:p>
          <a:p>
            <a:pPr eaLnBrk="1" hangingPunct="1"/>
            <a:r>
              <a:rPr lang="en-US" altLang="en-US" b="1"/>
              <a:t>Solution</a:t>
            </a:r>
          </a:p>
          <a:p>
            <a:pPr eaLnBrk="1" hangingPunct="1"/>
            <a:r>
              <a:rPr lang="en-US" altLang="en-US"/>
              <a:t>Method 1</a:t>
            </a:r>
          </a:p>
          <a:p>
            <a:pPr eaLnBrk="1" hangingPunct="1"/>
            <a:r>
              <a:rPr lang="en-US" altLang="en-US"/>
              <a:t>Area of shape = area of rectangle Y + area of square X</a:t>
            </a:r>
          </a:p>
          <a:p>
            <a:pPr eaLnBrk="1" hangingPunct="1"/>
            <a:r>
              <a:rPr lang="en-US" altLang="en-US"/>
              <a:t>= (6 × 2) + (3 × 3)</a:t>
            </a:r>
          </a:p>
          <a:p>
            <a:pPr eaLnBrk="1" hangingPunct="1"/>
            <a:r>
              <a:rPr lang="en-US" altLang="en-US"/>
              <a:t>= 12 + 9</a:t>
            </a:r>
          </a:p>
          <a:p>
            <a:pPr eaLnBrk="1" hangingPunct="1"/>
            <a:r>
              <a:rPr lang="en-US" altLang="en-US"/>
              <a:t>= 21 cm</a:t>
            </a:r>
            <a:r>
              <a:rPr lang="en-US" altLang="en-US" baseline="30000"/>
              <a:t>2</a:t>
            </a:r>
          </a:p>
        </p:txBody>
      </p:sp>
      <p:pic>
        <p:nvPicPr>
          <p:cNvPr id="15364" name="Picture 2">
            <a:extLst>
              <a:ext uri="{FF2B5EF4-FFF2-40B4-BE49-F238E27FC236}">
                <a16:creationId xmlns:a16="http://schemas.microsoft.com/office/drawing/2014/main" id="{5E935876-0582-2E45-9C6A-1B1851436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071563"/>
            <a:ext cx="250031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>
            <a:extLst>
              <a:ext uri="{FF2B5EF4-FFF2-40B4-BE49-F238E27FC236}">
                <a16:creationId xmlns:a16="http://schemas.microsoft.com/office/drawing/2014/main" id="{B2AB4D6F-B913-C030-D9F3-631D569F5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4286250"/>
            <a:ext cx="24288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44585372-131D-3D68-BCB8-FFAE8946A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 eaLnBrk="1" hangingPunct="1"/>
            <a:r>
              <a:rPr lang="en-US" altLang="en-US" i="1"/>
              <a:t>Method 2</a:t>
            </a:r>
          </a:p>
          <a:p>
            <a:pPr eaLnBrk="1" hangingPunct="1"/>
            <a:r>
              <a:rPr lang="en-US" altLang="en-US"/>
              <a:t>This can also be done by subtracting areas.</a:t>
            </a:r>
          </a:p>
          <a:p>
            <a:pPr eaLnBrk="1" hangingPunct="1"/>
            <a:r>
              <a:rPr lang="en-US" altLang="en-US"/>
              <a:t>Area of shape = area of rectangle S − area of square R</a:t>
            </a:r>
          </a:p>
          <a:p>
            <a:pPr eaLnBrk="1" hangingPunct="1"/>
            <a:r>
              <a:rPr lang="en-US" altLang="en-US"/>
              <a:t>= 6 × 5 − 3 × 3</a:t>
            </a:r>
          </a:p>
          <a:p>
            <a:pPr eaLnBrk="1" hangingPunct="1"/>
            <a:r>
              <a:rPr lang="en-US" altLang="en-US"/>
              <a:t>= 30 − 9</a:t>
            </a:r>
          </a:p>
          <a:p>
            <a:pPr eaLnBrk="1" hangingPunct="1"/>
            <a:r>
              <a:rPr lang="en-US" altLang="en-US"/>
              <a:t>= 21 cm</a:t>
            </a:r>
            <a:r>
              <a:rPr lang="en-US" altLang="en-US" baseline="30000"/>
              <a:t>2</a:t>
            </a:r>
          </a:p>
        </p:txBody>
      </p:sp>
      <p:pic>
        <p:nvPicPr>
          <p:cNvPr id="16387" name="Picture 2">
            <a:extLst>
              <a:ext uri="{FF2B5EF4-FFF2-40B4-BE49-F238E27FC236}">
                <a16:creationId xmlns:a16="http://schemas.microsoft.com/office/drawing/2014/main" id="{D36483A2-B00B-5B17-6AC4-5C6E0ECCC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4000500"/>
            <a:ext cx="32861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AD08280-CCDF-2C90-9264-C23ED322A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AU" altLang="en-US"/>
              <a:t>What about this shaded area?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4D16A-E2C0-5392-CA82-9ECC9ED13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600200"/>
            <a:ext cx="8786813" cy="4972050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Area of purple shape = area of big rectangle − area of small rectangle</a:t>
            </a:r>
          </a:p>
          <a:p>
            <a:pPr eaLnBrk="1" hangingPunct="1"/>
            <a:r>
              <a:rPr lang="en-US" altLang="en-US"/>
              <a:t>= (75 × 45) − (32 × 24)</a:t>
            </a:r>
          </a:p>
          <a:p>
            <a:pPr eaLnBrk="1" hangingPunct="1"/>
            <a:r>
              <a:rPr lang="en-US" altLang="en-US"/>
              <a:t>= 3375 − 768</a:t>
            </a:r>
          </a:p>
          <a:p>
            <a:pPr eaLnBrk="1" hangingPunct="1"/>
            <a:r>
              <a:rPr lang="en-US" altLang="en-US"/>
              <a:t>= 2607 mm</a:t>
            </a:r>
            <a:r>
              <a:rPr lang="en-US" altLang="en-US" baseline="30000"/>
              <a:t>2</a:t>
            </a:r>
          </a:p>
        </p:txBody>
      </p:sp>
      <p:pic>
        <p:nvPicPr>
          <p:cNvPr id="17412" name="Picture 2">
            <a:extLst>
              <a:ext uri="{FF2B5EF4-FFF2-40B4-BE49-F238E27FC236}">
                <a16:creationId xmlns:a16="http://schemas.microsoft.com/office/drawing/2014/main" id="{F6CB6A6C-521A-9383-DDCD-5EE65B8A8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4438"/>
            <a:ext cx="46767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A1BB4-C095-27BD-C460-35B8EF777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500063"/>
            <a:ext cx="8401050" cy="5626100"/>
          </a:xfrm>
        </p:spPr>
        <p:txBody>
          <a:bodyPr/>
          <a:lstStyle/>
          <a:p>
            <a:pPr eaLnBrk="1" hangingPunct="1"/>
            <a:r>
              <a:rPr lang="en-AU" altLang="en-US"/>
              <a:t>What shapes can you see?</a:t>
            </a:r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Solution</a:t>
            </a:r>
          </a:p>
          <a:p>
            <a:pPr eaLnBrk="1" hangingPunct="1"/>
            <a:r>
              <a:rPr lang="en-US" altLang="en-US"/>
              <a:t>Divide the shape into a </a:t>
            </a:r>
          </a:p>
          <a:p>
            <a:pPr eaLnBrk="1" hangingPunct="1">
              <a:buFontTx/>
              <a:buNone/>
            </a:pPr>
            <a:r>
              <a:rPr lang="en-US" altLang="en-US"/>
              <a:t>triangle and a rectangle.</a:t>
            </a:r>
          </a:p>
          <a:p>
            <a:pPr eaLnBrk="1" hangingPunct="1"/>
            <a:r>
              <a:rPr lang="en-US" altLang="en-US"/>
              <a:t>Area of shape = area of rectangle + area of triangle</a:t>
            </a:r>
          </a:p>
          <a:p>
            <a:pPr eaLnBrk="1" hangingPunct="1"/>
            <a:r>
              <a:rPr lang="en-US" altLang="en-US"/>
              <a:t>= (16 × 14) + (½ × 14 × 14)</a:t>
            </a:r>
          </a:p>
          <a:p>
            <a:pPr eaLnBrk="1" hangingPunct="1"/>
            <a:r>
              <a:rPr lang="en-US" altLang="en-US"/>
              <a:t>= 224 + 98</a:t>
            </a:r>
          </a:p>
          <a:p>
            <a:pPr eaLnBrk="1" hangingPunct="1"/>
            <a:r>
              <a:rPr lang="en-US" altLang="en-US"/>
              <a:t>= 322 cm</a:t>
            </a:r>
            <a:r>
              <a:rPr lang="en-US" altLang="en-US" baseline="30000"/>
              <a:t>2</a:t>
            </a:r>
          </a:p>
        </p:txBody>
      </p:sp>
      <p:pic>
        <p:nvPicPr>
          <p:cNvPr id="18435" name="Picture 2">
            <a:extLst>
              <a:ext uri="{FF2B5EF4-FFF2-40B4-BE49-F238E27FC236}">
                <a16:creationId xmlns:a16="http://schemas.microsoft.com/office/drawing/2014/main" id="{683B307D-0AE3-CD7D-B580-B2EDDA1A9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14313"/>
            <a:ext cx="2786063" cy="27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>
            <a:extLst>
              <a:ext uri="{FF2B5EF4-FFF2-40B4-BE49-F238E27FC236}">
                <a16:creationId xmlns:a16="http://schemas.microsoft.com/office/drawing/2014/main" id="{9EC531A8-0BD0-D42F-01DC-AA49391C9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43375"/>
            <a:ext cx="32766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EA5BEF-0C21-29FD-49CB-8DD85C81A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813" y="5572125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b="1">
                <a:solidFill>
                  <a:srgbClr val="C00000"/>
                </a:solidFill>
              </a:rPr>
              <a:t>224cm</a:t>
            </a:r>
            <a:r>
              <a:rPr lang="en-AU" altLang="en-US" b="1" baseline="30000">
                <a:solidFill>
                  <a:srgbClr val="C00000"/>
                </a:solidFill>
              </a:rPr>
              <a:t>2</a:t>
            </a:r>
            <a:endParaRPr lang="en-US" altLang="en-US" b="1" baseline="3000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5B43EE-1080-2A45-A1DD-49EFF5331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75" y="4284663"/>
            <a:ext cx="12858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2200" b="1">
                <a:solidFill>
                  <a:srgbClr val="C00000"/>
                </a:solidFill>
              </a:rPr>
              <a:t>A = ½bh</a:t>
            </a:r>
            <a:endParaRPr lang="en-US" altLang="en-US" sz="2200" b="1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6C404B-89B9-BFAE-026C-32CCEC753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4357688"/>
            <a:ext cx="858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b="1">
                <a:solidFill>
                  <a:srgbClr val="C00000"/>
                </a:solidFill>
              </a:rPr>
              <a:t>98cm</a:t>
            </a:r>
            <a:r>
              <a:rPr lang="en-AU" altLang="en-US" b="1" baseline="30000">
                <a:solidFill>
                  <a:srgbClr val="C00000"/>
                </a:solidFill>
              </a:rPr>
              <a:t>2</a:t>
            </a:r>
            <a:endParaRPr lang="en-US" altLang="en-US" b="1" baseline="300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0BE99BF-3EA7-6874-69E2-AAB61FD68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Measuring Large Areas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D16054D-E4AA-2CD3-1383-DBCD7ACF8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AU" altLang="en-US" sz="2800" b="1"/>
              <a:t>1 hectare is about the size of 2 football fields</a:t>
            </a:r>
          </a:p>
          <a:p>
            <a:pPr>
              <a:lnSpc>
                <a:spcPct val="120000"/>
              </a:lnSpc>
            </a:pPr>
            <a:r>
              <a:rPr lang="en-AU" altLang="en-US" sz="2800" b="1"/>
              <a:t>1 hectare </a:t>
            </a:r>
            <a:r>
              <a:rPr lang="en-AU" altLang="en-US" sz="2800"/>
              <a:t>= </a:t>
            </a:r>
            <a:r>
              <a:rPr lang="en-AU" altLang="en-US" sz="2800" b="1"/>
              <a:t>(100 </a:t>
            </a:r>
            <a:r>
              <a:rPr lang="en-AU" altLang="en-US" sz="2800"/>
              <a:t>× </a:t>
            </a:r>
            <a:r>
              <a:rPr lang="en-AU" altLang="en-US" sz="2800" b="1"/>
              <a:t>100) m2</a:t>
            </a:r>
          </a:p>
          <a:p>
            <a:pPr>
              <a:lnSpc>
                <a:spcPct val="120000"/>
              </a:lnSpc>
            </a:pPr>
            <a:r>
              <a:rPr lang="en-AU" altLang="en-US" sz="2800" b="1"/>
              <a:t>1 ha </a:t>
            </a:r>
            <a:r>
              <a:rPr lang="en-AU" altLang="en-US" sz="2800"/>
              <a:t>= </a:t>
            </a:r>
            <a:r>
              <a:rPr lang="en-AU" altLang="en-US" sz="2800" b="1"/>
              <a:t>10 000 m2</a:t>
            </a:r>
          </a:p>
          <a:p>
            <a:endParaRPr lang="en-AU" altLang="en-US" sz="2800" b="1"/>
          </a:p>
          <a:p>
            <a:r>
              <a:rPr lang="en-AU" altLang="en-US" sz="2800" b="1"/>
              <a:t>1 square kilometre is a square 1km by 1km</a:t>
            </a:r>
          </a:p>
          <a:p>
            <a:endParaRPr lang="en-AU" altLang="en-US" sz="2800" b="1"/>
          </a:p>
          <a:p>
            <a:r>
              <a:rPr lang="en-AU" altLang="en-US" sz="2800" b="1"/>
              <a:t>1 km2 </a:t>
            </a:r>
            <a:r>
              <a:rPr lang="en-AU" altLang="en-US" sz="2800"/>
              <a:t>= </a:t>
            </a:r>
            <a:r>
              <a:rPr lang="en-AU" altLang="en-US" sz="2800" b="1"/>
              <a:t>1000m x 1000m</a:t>
            </a:r>
          </a:p>
          <a:p>
            <a:pPr>
              <a:buFontTx/>
              <a:buNone/>
            </a:pPr>
            <a:r>
              <a:rPr lang="en-AU" altLang="en-US" sz="2800"/>
              <a:t>       	     = </a:t>
            </a:r>
            <a:r>
              <a:rPr lang="en-AU" altLang="en-US" sz="2800" b="1"/>
              <a:t>1 000 000 m2</a:t>
            </a:r>
          </a:p>
          <a:p>
            <a:pPr>
              <a:buFontTx/>
              <a:buNone/>
            </a:pPr>
            <a:r>
              <a:rPr lang="en-AU" altLang="en-US" sz="2800" b="1"/>
              <a:t>		     = 100 hectares (ha)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330250A5-8FFF-10A0-223A-084D3A7B7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695825"/>
            <a:ext cx="2282825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9" name="Picture 5">
            <a:extLst>
              <a:ext uri="{FF2B5EF4-FFF2-40B4-BE49-F238E27FC236}">
                <a16:creationId xmlns:a16="http://schemas.microsoft.com/office/drawing/2014/main" id="{357F7A2B-A8F8-617C-B4B8-576236BE4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1700213"/>
            <a:ext cx="2484437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0366BBA0-6734-F9FF-396A-3FA643023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404813"/>
            <a:ext cx="8785225" cy="6048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altLang="en-US" sz="2400"/>
              <a:t>A nature reserve has an area of 9 577 000 000 m2.</a:t>
            </a:r>
          </a:p>
          <a:p>
            <a:pPr>
              <a:lnSpc>
                <a:spcPct val="90000"/>
              </a:lnSpc>
            </a:pPr>
            <a:r>
              <a:rPr lang="en-AU" altLang="en-US" sz="2400" b="1"/>
              <a:t>a </a:t>
            </a:r>
            <a:r>
              <a:rPr lang="en-AU" altLang="en-US" sz="2400"/>
              <a:t>What is its area in hectares? </a:t>
            </a:r>
            <a:r>
              <a:rPr lang="en-AU" altLang="en-US" sz="2400" b="1"/>
              <a:t>b </a:t>
            </a:r>
            <a:r>
              <a:rPr lang="en-AU" altLang="en-US" sz="2400"/>
              <a:t>What is its area in square kilometres?</a:t>
            </a:r>
          </a:p>
          <a:p>
            <a:pPr>
              <a:lnSpc>
                <a:spcPct val="90000"/>
              </a:lnSpc>
            </a:pPr>
            <a:endParaRPr lang="en-AU" altLang="en-US" sz="2400" b="1"/>
          </a:p>
          <a:p>
            <a:pPr>
              <a:lnSpc>
                <a:spcPct val="90000"/>
              </a:lnSpc>
            </a:pPr>
            <a:r>
              <a:rPr lang="en-AU" altLang="en-US" sz="2400" b="1"/>
              <a:t>Solution</a:t>
            </a:r>
          </a:p>
          <a:p>
            <a:pPr>
              <a:lnSpc>
                <a:spcPct val="90000"/>
              </a:lnSpc>
            </a:pPr>
            <a:r>
              <a:rPr lang="en-AU" altLang="en-US" sz="2400" b="1"/>
              <a:t>a </a:t>
            </a:r>
            <a:r>
              <a:rPr lang="en-AU" altLang="en-US" sz="2400"/>
              <a:t>Area of reserve = 9 577 000 000 m</a:t>
            </a:r>
            <a:r>
              <a:rPr lang="en-AU" altLang="en-US" sz="2400" baseline="30000"/>
              <a:t>2</a:t>
            </a:r>
            <a:r>
              <a:rPr lang="en-AU" altLang="en-US" sz="2400"/>
              <a:t> (1ha = 10000m</a:t>
            </a:r>
            <a:r>
              <a:rPr lang="en-AU" altLang="en-US" sz="2400" baseline="30000"/>
              <a:t>2</a:t>
            </a:r>
            <a:r>
              <a:rPr lang="en-AU" altLang="en-US" sz="2400"/>
              <a:t>)</a:t>
            </a:r>
          </a:p>
          <a:p>
            <a:pPr>
              <a:lnSpc>
                <a:spcPct val="90000"/>
              </a:lnSpc>
            </a:pPr>
            <a:r>
              <a:rPr lang="en-AU" altLang="en-US" sz="2400"/>
              <a:t>= (9 577 000 000 ÷ 10 000) ha</a:t>
            </a:r>
          </a:p>
          <a:p>
            <a:pPr>
              <a:lnSpc>
                <a:spcPct val="90000"/>
              </a:lnSpc>
            </a:pPr>
            <a:r>
              <a:rPr lang="en-AU" altLang="en-US" sz="2400"/>
              <a:t>= 957 700 ha</a:t>
            </a:r>
          </a:p>
          <a:p>
            <a:pPr>
              <a:lnSpc>
                <a:spcPct val="90000"/>
              </a:lnSpc>
            </a:pPr>
            <a:endParaRPr lang="en-AU" altLang="en-US" sz="2400"/>
          </a:p>
          <a:p>
            <a:pPr>
              <a:lnSpc>
                <a:spcPct val="90000"/>
              </a:lnSpc>
            </a:pPr>
            <a:r>
              <a:rPr lang="en-AU" altLang="en-US" sz="2400"/>
              <a:t>The area of the reserve is 957 700 hectares.</a:t>
            </a:r>
          </a:p>
          <a:p>
            <a:pPr>
              <a:lnSpc>
                <a:spcPct val="90000"/>
              </a:lnSpc>
            </a:pPr>
            <a:endParaRPr lang="en-AU" altLang="en-US" sz="2400" b="1"/>
          </a:p>
          <a:p>
            <a:pPr>
              <a:lnSpc>
                <a:spcPct val="90000"/>
              </a:lnSpc>
            </a:pPr>
            <a:r>
              <a:rPr lang="en-AU" altLang="en-US" sz="2400" b="1"/>
              <a:t>b </a:t>
            </a:r>
            <a:r>
              <a:rPr lang="en-AU" altLang="en-US" sz="2400"/>
              <a:t>Area of reserve = 9 577 000 000 m2 (1 km</a:t>
            </a:r>
            <a:r>
              <a:rPr lang="en-AU" altLang="en-US" sz="2400" baseline="30000"/>
              <a:t>2 = </a:t>
            </a:r>
            <a:r>
              <a:rPr lang="en-AU" altLang="en-US" sz="2400"/>
              <a:t>1 000 000m</a:t>
            </a:r>
            <a:r>
              <a:rPr lang="en-AU" altLang="en-US" sz="2400" baseline="30000"/>
              <a:t>2</a:t>
            </a:r>
            <a:r>
              <a:rPr lang="en-AU" altLang="en-US" sz="2400"/>
              <a:t>)</a:t>
            </a:r>
          </a:p>
          <a:p>
            <a:pPr>
              <a:lnSpc>
                <a:spcPct val="90000"/>
              </a:lnSpc>
            </a:pPr>
            <a:r>
              <a:rPr lang="en-AU" altLang="en-US" sz="2400"/>
              <a:t>= (9 577 000 000 ÷ 1 000 000) km2</a:t>
            </a:r>
          </a:p>
          <a:p>
            <a:pPr>
              <a:lnSpc>
                <a:spcPct val="90000"/>
              </a:lnSpc>
            </a:pPr>
            <a:r>
              <a:rPr lang="en-AU" altLang="en-US" sz="2400"/>
              <a:t>= 9577 km</a:t>
            </a:r>
            <a:r>
              <a:rPr lang="en-AU" altLang="en-US" sz="2400" baseline="30000"/>
              <a:t>2</a:t>
            </a:r>
          </a:p>
          <a:p>
            <a:pPr>
              <a:lnSpc>
                <a:spcPct val="90000"/>
              </a:lnSpc>
            </a:pPr>
            <a:r>
              <a:rPr lang="en-AU" altLang="en-US" sz="2400"/>
              <a:t>The area of the reserve is 9577 square kilometres.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A52E084-7E3E-FF5C-BE6B-ED389ED441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Measurements</a:t>
            </a:r>
          </a:p>
        </p:txBody>
      </p:sp>
      <p:pic>
        <p:nvPicPr>
          <p:cNvPr id="3075" name="Picture 4" descr="http://becauseican.co.za/wp-content/uploads/2008/04/ruler_0_10.jpg">
            <a:extLst>
              <a:ext uri="{FF2B5EF4-FFF2-40B4-BE49-F238E27FC236}">
                <a16:creationId xmlns:a16="http://schemas.microsoft.com/office/drawing/2014/main" id="{B70A0897-5BCA-98D5-D5DA-812F202BA59D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2060575"/>
            <a:ext cx="6985000" cy="1235075"/>
          </a:xfrm>
          <a:noFill/>
        </p:spPr>
      </p:pic>
      <p:sp>
        <p:nvSpPr>
          <p:cNvPr id="3076" name="AutoShape 5">
            <a:extLst>
              <a:ext uri="{FF2B5EF4-FFF2-40B4-BE49-F238E27FC236}">
                <a16:creationId xmlns:a16="http://schemas.microsoft.com/office/drawing/2014/main" id="{522BE9F2-875C-F913-6198-8DD84A143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725" y="1373188"/>
            <a:ext cx="155575" cy="687387"/>
          </a:xfrm>
          <a:prstGeom prst="downArrow">
            <a:avLst>
              <a:gd name="adj1" fmla="val 50000"/>
              <a:gd name="adj2" fmla="val 110459"/>
            </a:avLst>
          </a:prstGeom>
          <a:solidFill>
            <a:srgbClr val="00000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77" name="Picture 6">
            <a:extLst>
              <a:ext uri="{FF2B5EF4-FFF2-40B4-BE49-F238E27FC236}">
                <a16:creationId xmlns:a16="http://schemas.microsoft.com/office/drawing/2014/main" id="{CC30CF36-2DAB-3C2B-3A7B-3029545AD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508500"/>
            <a:ext cx="60483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AutoShape 7">
            <a:extLst>
              <a:ext uri="{FF2B5EF4-FFF2-40B4-BE49-F238E27FC236}">
                <a16:creationId xmlns:a16="http://schemas.microsoft.com/office/drawing/2014/main" id="{0021CDA5-9A5D-C169-6EEF-FA7649910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3763" y="4110038"/>
            <a:ext cx="155575" cy="687387"/>
          </a:xfrm>
          <a:prstGeom prst="downArrow">
            <a:avLst>
              <a:gd name="adj1" fmla="val 50000"/>
              <a:gd name="adj2" fmla="val 110459"/>
            </a:avLst>
          </a:prstGeom>
          <a:solidFill>
            <a:srgbClr val="00000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2">
            <a:extLst>
              <a:ext uri="{FF2B5EF4-FFF2-40B4-BE49-F238E27FC236}">
                <a16:creationId xmlns:a16="http://schemas.microsoft.com/office/drawing/2014/main" id="{91C117EB-CDE8-7477-FFE8-C654FAF1B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72B9810-9081-A363-7A7F-47AFD5AD18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4000" b="1"/>
              <a:t>Limits of accuracy</a:t>
            </a:r>
            <a:br>
              <a:rPr lang="en-AU" altLang="en-US" sz="4000" b="1"/>
            </a:br>
            <a:endParaRPr lang="en-AU" altLang="en-US" sz="4000" b="1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612463-248E-7230-951E-37114D9A4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en-AU" altLang="en-US"/>
              <a:t>The </a:t>
            </a:r>
            <a:r>
              <a:rPr lang="en-AU" altLang="en-US" b="1"/>
              <a:t>accuracy of a measurement </a:t>
            </a:r>
            <a:r>
              <a:rPr lang="en-AU" altLang="en-US"/>
              <a:t>is how close that measurement is to the true value. </a:t>
            </a:r>
          </a:p>
          <a:p>
            <a:pPr eaLnBrk="1" hangingPunct="1"/>
            <a:r>
              <a:rPr lang="en-AU" altLang="en-US"/>
              <a:t>This is restricted or limited by the accuracy of the measuring instrument.</a:t>
            </a:r>
          </a:p>
          <a:p>
            <a:pPr eaLnBrk="1" hangingPunct="1"/>
            <a:r>
              <a:rPr lang="en-AU" altLang="en-US"/>
              <a:t>The ruler is marked in centimetres, so any length measured with it can only be given to the nearest centimetre.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54BAE806-725D-FF54-2E7B-BFC448003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5229225"/>
            <a:ext cx="35274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146C503-227D-8F04-11C2-9806DCFFF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Limit of Accuracy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D2329D6-20D3-43BB-017C-4DFA1F9BB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435975" cy="5256212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en-AU" altLang="en-US" sz="2800"/>
              <a:t>For each of these measuring scales, state the size of one unit on the scale and state the limit of accuracy.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AU" altLang="en-US" sz="2800"/>
          </a:p>
          <a:p>
            <a:pPr marL="533400" indent="-533400" eaLnBrk="1" hangingPunct="1">
              <a:lnSpc>
                <a:spcPct val="80000"/>
              </a:lnSpc>
            </a:pPr>
            <a:endParaRPr lang="en-AU" altLang="en-US" sz="2800"/>
          </a:p>
          <a:p>
            <a:pPr marL="533400" indent="-533400" eaLnBrk="1" hangingPunct="1">
              <a:lnSpc>
                <a:spcPct val="80000"/>
              </a:lnSpc>
            </a:pPr>
            <a:endParaRPr lang="en-AU" altLang="en-US" sz="2800"/>
          </a:p>
          <a:p>
            <a:pPr marL="533400" indent="-533400" eaLnBrk="1" hangingPunct="1">
              <a:lnSpc>
                <a:spcPct val="80000"/>
              </a:lnSpc>
            </a:pPr>
            <a:endParaRPr lang="en-AU" altLang="en-US" sz="2800"/>
          </a:p>
          <a:p>
            <a:pPr marL="533400" indent="-533400" eaLnBrk="1" hangingPunct="1">
              <a:lnSpc>
                <a:spcPct val="80000"/>
              </a:lnSpc>
            </a:pPr>
            <a:endParaRPr lang="en-AU" altLang="en-US" sz="2800"/>
          </a:p>
          <a:p>
            <a:pPr marL="533400" indent="-533400" eaLnBrk="1" hangingPunct="1">
              <a:lnSpc>
                <a:spcPct val="80000"/>
              </a:lnSpc>
            </a:pPr>
            <a:endParaRPr lang="en-AU" altLang="en-US" sz="2800" b="1"/>
          </a:p>
          <a:p>
            <a:pPr marL="533400" indent="-533400" eaLnBrk="1" hangingPunct="1">
              <a:lnSpc>
                <a:spcPct val="80000"/>
              </a:lnSpc>
              <a:buFontTx/>
              <a:buAutoNum type="alphaLcParenBoth"/>
            </a:pPr>
            <a:r>
              <a:rPr lang="en-AU" altLang="en-US" sz="2800"/>
              <a:t>The size of one unit is 1 kg. The limits of accuracy are ±0.5 × 1 kg = ±0.5 kg.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lphaLcParenBoth"/>
            </a:pPr>
            <a:r>
              <a:rPr lang="en-AU" altLang="en-US" sz="2800"/>
              <a:t>The size of one unit is 5 mL. The limits of accuracy are ±0.5 × 5 mL = ±2.5 mL.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09B9D023-B156-AD52-0B98-9FC04C61A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517775"/>
            <a:ext cx="6408737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9DE0C8-BCF2-41C0-45F7-8A69F8E73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Area	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C137FEF-BF38-E11C-7B3E-3CA2B3601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The Area of a Shape is the Amount of Surface that is Enclosed by the shape</a:t>
            </a:r>
          </a:p>
          <a:p>
            <a:pPr eaLnBrk="1" hangingPunct="1"/>
            <a:endParaRPr lang="en-AU" altLang="en-US"/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1C5D290A-D30A-8D66-A136-A3D87B32F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030538"/>
            <a:ext cx="7848600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1D96B61-7B85-E160-F89A-7268051D0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Area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2282192-BCFF-C529-8CE1-38E1B0B48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/>
              <a:t>Can use grid paper to determine size of area</a:t>
            </a:r>
          </a:p>
          <a:p>
            <a:pPr eaLnBrk="1" hangingPunct="1">
              <a:lnSpc>
                <a:spcPct val="90000"/>
              </a:lnSpc>
            </a:pPr>
            <a:endParaRPr lang="en-AU" altLang="en-US"/>
          </a:p>
          <a:p>
            <a:pPr eaLnBrk="1" hangingPunct="1">
              <a:lnSpc>
                <a:spcPct val="90000"/>
              </a:lnSpc>
            </a:pPr>
            <a:endParaRPr lang="en-AU" altLang="en-US"/>
          </a:p>
          <a:p>
            <a:pPr eaLnBrk="1" hangingPunct="1">
              <a:lnSpc>
                <a:spcPct val="90000"/>
              </a:lnSpc>
            </a:pPr>
            <a:endParaRPr lang="en-AU" altLang="en-US"/>
          </a:p>
          <a:p>
            <a:pPr eaLnBrk="1" hangingPunct="1">
              <a:lnSpc>
                <a:spcPct val="90000"/>
              </a:lnSpc>
            </a:pPr>
            <a:endParaRPr lang="en-AU" altLang="en-US"/>
          </a:p>
          <a:p>
            <a:pPr eaLnBrk="1" hangingPunct="1">
              <a:lnSpc>
                <a:spcPct val="90000"/>
              </a:lnSpc>
            </a:pPr>
            <a:endParaRPr lang="en-AU" altLang="en-US"/>
          </a:p>
          <a:p>
            <a:pPr eaLnBrk="1" hangingPunct="1">
              <a:lnSpc>
                <a:spcPct val="90000"/>
              </a:lnSpc>
            </a:pPr>
            <a:r>
              <a:rPr lang="en-AU" altLang="en-US" sz="2800"/>
              <a:t>Area = 4cm</a:t>
            </a:r>
            <a:r>
              <a:rPr lang="en-AU" altLang="en-US" sz="2000"/>
              <a:t>2</a:t>
            </a:r>
            <a:endParaRPr lang="en-AU" altLang="en-US"/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en-AU" altLang="en-US"/>
              <a:t>			Area = 3 squares + ½ square + ½ square</a:t>
            </a:r>
            <a:r>
              <a:rPr lang="en-AU" altLang="en-US" sz="2800"/>
              <a:t>			            = 4 cm 2	</a:t>
            </a:r>
            <a:endParaRPr lang="en-AU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altLang="en-US" sz="2000"/>
              <a:t>		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66CFC71C-D293-E102-4FAA-E905D7063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420938"/>
            <a:ext cx="38163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966F7978-5DAB-4285-996C-6FB10C1B8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13" y="2492375"/>
            <a:ext cx="24257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C333D56-0076-97A3-F9F9-0DF4D3304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b="1"/>
              <a:t>Converting units of area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68AC6D-111A-EA7C-C51F-94F48F226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9725" y="1341438"/>
            <a:ext cx="848042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sz="2600"/>
              <a:t>1 cm = 10 mm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600"/>
              <a:t>1 cm2 = 10 × 10 mm2 = </a:t>
            </a:r>
            <a:r>
              <a:rPr lang="en-AU" altLang="en-US" sz="2600" b="1">
                <a:solidFill>
                  <a:srgbClr val="CC0000"/>
                </a:solidFill>
              </a:rPr>
              <a:t>100 mm2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600"/>
              <a:t>(double the number of zeros)</a:t>
            </a:r>
          </a:p>
          <a:p>
            <a:pPr eaLnBrk="1" hangingPunct="1">
              <a:lnSpc>
                <a:spcPct val="90000"/>
              </a:lnSpc>
            </a:pPr>
            <a:endParaRPr lang="en-AU" altLang="en-US" sz="2600"/>
          </a:p>
          <a:p>
            <a:pPr eaLnBrk="1" hangingPunct="1">
              <a:lnSpc>
                <a:spcPct val="90000"/>
              </a:lnSpc>
            </a:pPr>
            <a:r>
              <a:rPr lang="en-AU" altLang="en-US" sz="2600"/>
              <a:t>1 m = 100 cm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600"/>
              <a:t>1 m2 = 100 × 100 cm2 = </a:t>
            </a:r>
            <a:r>
              <a:rPr lang="en-AU" altLang="en-US" sz="2600" b="1">
                <a:solidFill>
                  <a:srgbClr val="CC0000"/>
                </a:solidFill>
              </a:rPr>
              <a:t>10 000 cm2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600"/>
              <a:t>(double the number of zeros)</a:t>
            </a:r>
          </a:p>
          <a:p>
            <a:pPr eaLnBrk="1" hangingPunct="1">
              <a:lnSpc>
                <a:spcPct val="90000"/>
              </a:lnSpc>
            </a:pPr>
            <a:endParaRPr lang="en-AU" altLang="en-US" sz="2600"/>
          </a:p>
          <a:p>
            <a:pPr eaLnBrk="1" hangingPunct="1">
              <a:lnSpc>
                <a:spcPct val="90000"/>
              </a:lnSpc>
            </a:pPr>
            <a:r>
              <a:rPr lang="en-AU" altLang="en-US" sz="2600"/>
              <a:t>1 m = 1000 mm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600"/>
              <a:t>1 m2 = 1000 × 1000 mm = </a:t>
            </a:r>
            <a:r>
              <a:rPr lang="en-AU" altLang="en-US" sz="2600" b="1">
                <a:solidFill>
                  <a:srgbClr val="CC0000"/>
                </a:solidFill>
              </a:rPr>
              <a:t>1 000 000 mm2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600"/>
              <a:t>(double the number of zeros)</a:t>
            </a: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D1C9D0AF-C98A-8BD3-3BE2-173822C8A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1844675"/>
            <a:ext cx="2138362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6652382-99D4-EEDF-C9AC-3EABD857A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Conversions of Units</a:t>
            </a:r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id="{B235B96A-4688-7407-7207-F33940DAF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2275" y="1773238"/>
            <a:ext cx="5472113" cy="3384550"/>
          </a:xfrm>
        </p:spPr>
        <p:txBody>
          <a:bodyPr/>
          <a:lstStyle/>
          <a:p>
            <a:pPr eaLnBrk="1" hangingPunct="1"/>
            <a:r>
              <a:rPr lang="en-AU" altLang="en-US" sz="3600" b="1">
                <a:solidFill>
                  <a:srgbClr val="CC0000"/>
                </a:solidFill>
              </a:rPr>
              <a:t>1cm</a:t>
            </a:r>
            <a:r>
              <a:rPr lang="en-AU" altLang="en-US" sz="3600" b="1" baseline="30000">
                <a:solidFill>
                  <a:srgbClr val="CC0000"/>
                </a:solidFill>
              </a:rPr>
              <a:t>2</a:t>
            </a:r>
            <a:r>
              <a:rPr lang="en-AU" altLang="en-US" sz="3600" b="1">
                <a:solidFill>
                  <a:srgbClr val="CC0000"/>
                </a:solidFill>
              </a:rPr>
              <a:t> = 100mm</a:t>
            </a:r>
            <a:r>
              <a:rPr lang="en-AU" altLang="en-US" sz="3600" b="1" baseline="30000">
                <a:solidFill>
                  <a:srgbClr val="CC0000"/>
                </a:solidFill>
              </a:rPr>
              <a:t>2</a:t>
            </a:r>
          </a:p>
          <a:p>
            <a:pPr eaLnBrk="1" hangingPunct="1"/>
            <a:endParaRPr lang="en-AU" altLang="en-US" sz="3600" b="1">
              <a:solidFill>
                <a:srgbClr val="CC0000"/>
              </a:solidFill>
            </a:endParaRPr>
          </a:p>
          <a:p>
            <a:pPr eaLnBrk="1" hangingPunct="1"/>
            <a:r>
              <a:rPr lang="en-AU" altLang="en-US" sz="3600" b="1">
                <a:solidFill>
                  <a:srgbClr val="CC0000"/>
                </a:solidFill>
              </a:rPr>
              <a:t>1m</a:t>
            </a:r>
            <a:r>
              <a:rPr lang="en-AU" altLang="en-US" sz="3600" b="1" baseline="30000">
                <a:solidFill>
                  <a:srgbClr val="CC0000"/>
                </a:solidFill>
              </a:rPr>
              <a:t>2</a:t>
            </a:r>
            <a:r>
              <a:rPr lang="en-AU" altLang="en-US" sz="3600" b="1">
                <a:solidFill>
                  <a:srgbClr val="CC0000"/>
                </a:solidFill>
              </a:rPr>
              <a:t> = 10 000cm</a:t>
            </a:r>
            <a:r>
              <a:rPr lang="en-AU" altLang="en-US" sz="3600" b="1" baseline="30000">
                <a:solidFill>
                  <a:srgbClr val="CC0000"/>
                </a:solidFill>
              </a:rPr>
              <a:t>2</a:t>
            </a:r>
          </a:p>
          <a:p>
            <a:pPr eaLnBrk="1" hangingPunct="1"/>
            <a:endParaRPr lang="en-AU" altLang="en-US" sz="3600" b="1">
              <a:solidFill>
                <a:srgbClr val="CC0000"/>
              </a:solidFill>
            </a:endParaRPr>
          </a:p>
          <a:p>
            <a:pPr eaLnBrk="1" hangingPunct="1"/>
            <a:r>
              <a:rPr lang="en-AU" altLang="en-US" sz="3600" b="1">
                <a:solidFill>
                  <a:srgbClr val="CC0000"/>
                </a:solidFill>
              </a:rPr>
              <a:t>1m</a:t>
            </a:r>
            <a:r>
              <a:rPr lang="en-AU" altLang="en-US" sz="2800" b="1" baseline="30000">
                <a:solidFill>
                  <a:srgbClr val="CC0000"/>
                </a:solidFill>
              </a:rPr>
              <a:t>2</a:t>
            </a:r>
            <a:r>
              <a:rPr lang="en-AU" altLang="en-US" sz="3600" b="1">
                <a:solidFill>
                  <a:srgbClr val="CC0000"/>
                </a:solidFill>
              </a:rPr>
              <a:t> = 1 000 000mm</a:t>
            </a:r>
            <a:r>
              <a:rPr lang="en-AU" altLang="en-US" sz="3600" b="1" baseline="30000">
                <a:solidFill>
                  <a:srgbClr val="CC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8ADC1D8-FE1B-A1AC-DB5D-2D8D084A2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z="4000"/>
              <a:t>Investigation of Area of Triangles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53647AB-6707-D0AE-2EA1-1E1C13B34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sz="2400" b="1"/>
              <a:t>Area of right-angled triangles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/>
              <a:t>You will need 1-cm grid paper.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 b="1"/>
              <a:t>a </a:t>
            </a:r>
            <a:r>
              <a:rPr lang="en-AU" altLang="en-US" sz="2400"/>
              <a:t>On your grid paper, draw a rectangle 6 cm by 4 cm.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 b="1"/>
              <a:t>b </a:t>
            </a:r>
            <a:r>
              <a:rPr lang="en-AU" altLang="en-US" sz="2400"/>
              <a:t>Cut the rectangle in half along a diagonal. What shape have you made?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 b="1"/>
              <a:t>c </a:t>
            </a:r>
            <a:r>
              <a:rPr lang="en-AU" altLang="en-US" sz="2400"/>
              <a:t>Area of rectangle = ×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sz="2000"/>
              <a:t>				    = cm2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400" b="1"/>
              <a:t>d </a:t>
            </a:r>
            <a:r>
              <a:rPr lang="en-AU" altLang="en-US" sz="2400"/>
              <a:t>What is the area of each triangle?</a:t>
            </a:r>
          </a:p>
          <a:p>
            <a:pPr eaLnBrk="1" hangingPunct="1">
              <a:lnSpc>
                <a:spcPct val="90000"/>
              </a:lnSpc>
            </a:pPr>
            <a:endParaRPr lang="en-AU" altLang="en-US" sz="2400"/>
          </a:p>
          <a:p>
            <a:pPr eaLnBrk="1" hangingPunct="1">
              <a:lnSpc>
                <a:spcPct val="90000"/>
              </a:lnSpc>
            </a:pPr>
            <a:r>
              <a:rPr lang="en-AU" altLang="en-US" sz="2400"/>
              <a:t> What do you notice regarding the area of the triangle and the area of the rectangle?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935</Words>
  <Application>Microsoft Office PowerPoint</Application>
  <PresentationFormat>On-screen Show (4:3)</PresentationFormat>
  <Paragraphs>158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Georgia</vt:lpstr>
      <vt:lpstr>Default Design</vt:lpstr>
      <vt:lpstr>Length and Area</vt:lpstr>
      <vt:lpstr>Measurements</vt:lpstr>
      <vt:lpstr>Limits of accuracy </vt:lpstr>
      <vt:lpstr>Limit of Accuracy</vt:lpstr>
      <vt:lpstr>Area </vt:lpstr>
      <vt:lpstr>Area</vt:lpstr>
      <vt:lpstr>Converting units of area</vt:lpstr>
      <vt:lpstr>Conversions of Units</vt:lpstr>
      <vt:lpstr>Investigation of Area of Triangles</vt:lpstr>
      <vt:lpstr>Area of squares, rectangles and triangles</vt:lpstr>
      <vt:lpstr>Examples</vt:lpstr>
      <vt:lpstr>Area of a Triangle</vt:lpstr>
      <vt:lpstr>PowerPoint Presentation</vt:lpstr>
      <vt:lpstr>Areas of composite shapes</vt:lpstr>
      <vt:lpstr>PowerPoint Presentation</vt:lpstr>
      <vt:lpstr>What about this shaded area?</vt:lpstr>
      <vt:lpstr>PowerPoint Presentation</vt:lpstr>
      <vt:lpstr>Measuring Large Areas</vt:lpstr>
      <vt:lpstr>PowerPoint Presentation</vt:lpstr>
      <vt:lpstr>PowerPoint Presentation</vt:lpstr>
    </vt:vector>
  </TitlesOfParts>
  <Company>St. Luke's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Length and Area</dc:title>
  <dc:creator>fshanks</dc:creator>
  <cp:lastModifiedBy>Nayan GRIFFITHS</cp:lastModifiedBy>
  <cp:revision>15</cp:revision>
  <dcterms:created xsi:type="dcterms:W3CDTF">2009-11-16T23:01:24Z</dcterms:created>
  <dcterms:modified xsi:type="dcterms:W3CDTF">2023-03-24T13:39:54Z</dcterms:modified>
</cp:coreProperties>
</file>